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292" r:id="rId5"/>
    <p:sldId id="319" r:id="rId6"/>
    <p:sldId id="317" r:id="rId7"/>
    <p:sldId id="320" r:id="rId8"/>
    <p:sldId id="340" r:id="rId9"/>
    <p:sldId id="321" r:id="rId10"/>
    <p:sldId id="322" r:id="rId11"/>
    <p:sldId id="324" r:id="rId12"/>
    <p:sldId id="325" r:id="rId13"/>
    <p:sldId id="326" r:id="rId14"/>
    <p:sldId id="327" r:id="rId15"/>
    <p:sldId id="328" r:id="rId16"/>
    <p:sldId id="329" r:id="rId17"/>
    <p:sldId id="331" r:id="rId18"/>
    <p:sldId id="332" r:id="rId19"/>
    <p:sldId id="333" r:id="rId20"/>
    <p:sldId id="337" r:id="rId21"/>
    <p:sldId id="338" r:id="rId22"/>
    <p:sldId id="339" r:id="rId23"/>
    <p:sldId id="335" r:id="rId24"/>
    <p:sldId id="336" r:id="rId25"/>
    <p:sldId id="334" r:id="rId26"/>
    <p:sldId id="330" r:id="rId27"/>
  </p:sldIdLst>
  <p:sldSz cx="12192000" cy="6858000"/>
  <p:notesSz cx="6886575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Rg st="1" end="2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A140"/>
    <a:srgbClr val="B9D3E2"/>
    <a:srgbClr val="8FC78E"/>
    <a:srgbClr val="D6E5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8DB168-32AF-423A-A0F4-13F2799BDFD7}" v="130" dt="2025-04-15T15:04:18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5550"/>
    </p:cViewPr>
  </p:sorterViewPr>
  <p:notesViewPr>
    <p:cSldViewPr snapToGrid="0">
      <p:cViewPr varScale="1">
        <p:scale>
          <a:sx n="74" d="100"/>
          <a:sy n="74" d="100"/>
        </p:scale>
        <p:origin x="402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25849-4FA9-482E-A188-261C790D81EA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08625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0488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3A638-ACB5-421E-862B-59FB12A7D8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145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FFC61-6635-47B1-B462-1CC5DE91B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7B1B25-1969-4B2F-A03A-63DB95D35B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E795A-5C8F-465E-B8B3-6ACBBA933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C3D00-9D79-4CA0-BCE6-5FF8FAE19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4ED4F-A64D-4907-A322-F9C9BF6DE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8213305"/>
      </p:ext>
    </p:extLst>
  </p:cSld>
  <p:clrMapOvr>
    <a:masterClrMapping/>
  </p:clrMapOvr>
  <p:transition spd="slow" advClick="0" advTm="10000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49D67-318C-4451-ABD9-BFB67B538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E3DE07-0141-435D-AB51-C59E1BAD7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06FB3-3BCC-4755-AD65-B060BF4E0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81CAD-4459-4228-9804-4D49B06DF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C2848-4E36-4D93-BD12-6359F47E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0575030"/>
      </p:ext>
    </p:extLst>
  </p:cSld>
  <p:clrMapOvr>
    <a:masterClrMapping/>
  </p:clrMapOvr>
  <p:transition spd="slow" advClick="0" advTm="10000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BC6FAB-7030-4E04-BFEA-F38B5766C6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F17775-5A4C-44FF-8990-40732F0DC6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2F4F0-D9AF-4552-98C1-AA93DCB61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E687D-531E-4646-9A0C-2970148F0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B28E8-9414-48FE-AE46-B963A27C8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046434"/>
      </p:ext>
    </p:extLst>
  </p:cSld>
  <p:clrMapOvr>
    <a:masterClrMapping/>
  </p:clrMapOvr>
  <p:transition spd="slow" advClick="0" advTm="10000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40234-E882-4590-A9EB-DB448518C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A191D-2F1E-4196-BE5A-693999684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C328B-FC9D-41D5-9AF7-CC86E4352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56FCB-F206-42E1-8EBC-05F8018B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C163A-7061-4442-9840-30B61A220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883431"/>
      </p:ext>
    </p:extLst>
  </p:cSld>
  <p:clrMapOvr>
    <a:masterClrMapping/>
  </p:clrMapOvr>
  <p:transition spd="slow" advClick="0" advTm="10000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D4661-FE07-4D59-9CA1-4505EB62E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148C5-0CDA-47E3-955F-95EEFB0BC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4EB4B-AC89-4271-AE0E-E55482FA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14B51-B8D8-4214-87BA-28DE1B90C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E707D-DC70-4774-9FAA-D72FCE2B7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8687057"/>
      </p:ext>
    </p:extLst>
  </p:cSld>
  <p:clrMapOvr>
    <a:masterClrMapping/>
  </p:clrMapOvr>
  <p:transition spd="slow" advClick="0" advTm="10000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D533C-9AC6-4EF8-9E3A-6F8E57A1E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0F9E2-E15B-49F4-A517-4F3A3673DE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E81628-7C37-4A09-AB52-EA9EC1754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506FB7-BB0D-4C70-AC9D-9D377A665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DDDA0-65E1-4738-98FB-0C5864294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FCB1B-00E7-49F5-897E-09073297A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0682159"/>
      </p:ext>
    </p:extLst>
  </p:cSld>
  <p:clrMapOvr>
    <a:masterClrMapping/>
  </p:clrMapOvr>
  <p:transition spd="slow" advClick="0" advTm="10000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6726F-687C-42F8-ABFD-2505C18F5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3E5C8-4FEE-45B7-B3AD-1807F7FD2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DC805B-E09C-4A78-A18A-54AF56664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D2ECA1-C25D-4D52-B820-79516C7AD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D21EBA-0DED-49E8-9A1C-A6B7C9E757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8AD8C5-246E-4CC7-AF48-69C5590EA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D0D653-2DA6-4DA9-B736-F324A0193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3A7499-991B-40ED-BED2-0453D0C98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0168609"/>
      </p:ext>
    </p:extLst>
  </p:cSld>
  <p:clrMapOvr>
    <a:masterClrMapping/>
  </p:clrMapOvr>
  <p:transition spd="slow" advClick="0" advTm="10000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8A8C5-2524-4249-8E77-EDC7AF575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D53CD2-7F71-411E-BDFA-5E666F7FE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4D532-EE26-4EF5-8778-993E45D81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DBEDB-32B4-4592-862F-66B1770AB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0945689"/>
      </p:ext>
    </p:extLst>
  </p:cSld>
  <p:clrMapOvr>
    <a:masterClrMapping/>
  </p:clrMapOvr>
  <p:transition spd="slow" advClick="0" advTm="10000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E136D0-1E8A-4F7B-A23D-D7532B966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9D97C-6FA5-4A30-A73E-6C94BDBDD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93232E-E920-4D3F-B618-6674165A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139349"/>
      </p:ext>
    </p:extLst>
  </p:cSld>
  <p:clrMapOvr>
    <a:masterClrMapping/>
  </p:clrMapOvr>
  <p:transition spd="slow" advClick="0" advTm="10000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18D26-4A88-4DDC-9C3D-5D0AF9484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A06D1-1C46-412D-8432-9F74CA34B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A1F7A0-499E-4E0B-B07B-6097C00AC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FD758-6A43-4468-B887-284EA8346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4643E-D552-4C2C-9243-DE1A85BCC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384D78-1E93-410D-A517-DD547D971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6284327"/>
      </p:ext>
    </p:extLst>
  </p:cSld>
  <p:clrMapOvr>
    <a:masterClrMapping/>
  </p:clrMapOvr>
  <p:transition spd="slow" advClick="0" advTm="10000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995DA-6603-4E39-A065-0AE6F7825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DDDAB9-5D5A-456D-9E71-B8531F9370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CB328F-6752-4FCE-9C99-C4664CFCA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16008-2562-4CEB-8208-BFA2F1097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6F1BDE-E976-43D9-B5A5-66BCF7A5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B453F-D23B-47B1-90A0-8283EC654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9136179"/>
      </p:ext>
    </p:extLst>
  </p:cSld>
  <p:clrMapOvr>
    <a:masterClrMapping/>
  </p:clrMapOvr>
  <p:transition spd="slow" advClick="0" advTm="10000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98000">
              <a:schemeClr val="accent6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BAF183-0EF1-416C-BAB7-69D3D037C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2D34FC-2B66-4CE3-B706-632D46A94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5C21A-648C-45C7-861A-15F9A198F5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7690D-162F-4EE9-85EE-E89D031FAAA5}" type="datetimeFigureOut">
              <a:rPr lang="en-GB" smtClean="0"/>
              <a:t>15/04/2025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B67FF-9437-4CC9-87D1-3192337E43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A2592-6098-4F21-8087-54B73D7C4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D8F24-4FD9-4FC7-AC92-CC6B98BC0751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8B647C-09E7-4776-8516-209592A6F0A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159375" y="6687820"/>
            <a:ext cx="1898650" cy="1066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700">
                <a:solidFill>
                  <a:srgbClr val="C8C9C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Restricted Information and Basic Personal Data</a:t>
            </a:r>
          </a:p>
        </p:txBody>
      </p:sp>
    </p:spTree>
    <p:extLst>
      <p:ext uri="{BB962C8B-B14F-4D97-AF65-F5344CB8AC3E}">
        <p14:creationId xmlns:p14="http://schemas.microsoft.com/office/powerpoint/2010/main" val="2267071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10000">
    <p:wipe dir="r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53782F-D790-D53D-9AED-5F214FA9E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63FED2A-5F3C-2557-1E22-3EBA6FB2C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Annual Parish Meeting</a:t>
            </a: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Tuesday 15</a:t>
            </a:r>
            <a:r>
              <a:rPr lang="en-GB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April 2025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CA0269B-0BE5-FA5A-D208-C6CCE497809A}"/>
              </a:ext>
            </a:extLst>
          </p:cNvPr>
          <p:cNvSpPr/>
          <p:nvPr/>
        </p:nvSpPr>
        <p:spPr>
          <a:xfrm>
            <a:off x="1071113" y="5856800"/>
            <a:ext cx="10049774" cy="6297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full reports are available on the website: www.fressingfield-pc.gov.uk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393DAAA-A5B9-753C-C355-49277F2B24D0}"/>
              </a:ext>
            </a:extLst>
          </p:cNvPr>
          <p:cNvGrpSpPr/>
          <p:nvPr/>
        </p:nvGrpSpPr>
        <p:grpSpPr>
          <a:xfrm>
            <a:off x="1391416" y="1996754"/>
            <a:ext cx="9409168" cy="3526971"/>
            <a:chOff x="1450813" y="1763485"/>
            <a:chExt cx="9409168" cy="3526971"/>
          </a:xfrm>
        </p:grpSpPr>
        <p:pic>
          <p:nvPicPr>
            <p:cNvPr id="6" name="Picture 5" descr="A picture containing graphical user interface&#10;&#10;Description automatically generated">
              <a:extLst>
                <a:ext uri="{FF2B5EF4-FFF2-40B4-BE49-F238E27FC236}">
                  <a16:creationId xmlns:a16="http://schemas.microsoft.com/office/drawing/2014/main" id="{56D01074-2CEC-84D5-28E8-3A6573FEE7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59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4123" y="1847480"/>
              <a:ext cx="2216989" cy="3359074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C8B72C9-7227-27B9-569E-6451B825235F}"/>
                </a:ext>
              </a:extLst>
            </p:cNvPr>
            <p:cNvSpPr/>
            <p:nvPr/>
          </p:nvSpPr>
          <p:spPr>
            <a:xfrm>
              <a:off x="3761112" y="1847480"/>
              <a:ext cx="7013275" cy="3359074"/>
            </a:xfrm>
            <a:prstGeom prst="rect">
              <a:avLst/>
            </a:prstGeom>
            <a:gradFill>
              <a:gsLst>
                <a:gs pos="29000">
                  <a:srgbClr val="B9D3E2"/>
                </a:gs>
                <a:gs pos="98000">
                  <a:srgbClr val="43A14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indent="0" algn="ctr">
                <a:buNone/>
              </a:pPr>
              <a:r>
                <a:rPr lang="en-GB" sz="4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Annual report highlights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147A504-E894-D8FC-A4B9-983685E66497}"/>
                </a:ext>
              </a:extLst>
            </p:cNvPr>
            <p:cNvSpPr/>
            <p:nvPr/>
          </p:nvSpPr>
          <p:spPr>
            <a:xfrm>
              <a:off x="1450813" y="1763485"/>
              <a:ext cx="9409168" cy="352697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A picture containing graphical user interface&#10;&#10;Description automatically generated">
              <a:extLst>
                <a:ext uri="{FF2B5EF4-FFF2-40B4-BE49-F238E27FC236}">
                  <a16:creationId xmlns:a16="http://schemas.microsoft.com/office/drawing/2014/main" id="{DE94CF12-9A37-77AC-F010-CBF2A47C76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4123" y="1847480"/>
              <a:ext cx="2216990" cy="33590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19438140"/>
      </p:ext>
    </p:extLst>
  </p:cSld>
  <p:clrMapOvr>
    <a:masterClrMapping/>
  </p:clrMapOvr>
  <p:transition spd="slow" advClick="0" advTm="10000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AE99DA-0B06-9590-4C24-409D2CE78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A437082-2D92-5047-355E-6AB28EFAF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Parish Council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3CE582BE-83E7-F7C9-7C44-E4711838BDCB}"/>
              </a:ext>
            </a:extLst>
          </p:cNvPr>
          <p:cNvSpPr txBox="1">
            <a:spLocks/>
          </p:cNvSpPr>
          <p:nvPr/>
        </p:nvSpPr>
        <p:spPr>
          <a:xfrm>
            <a:off x="572877" y="2397268"/>
            <a:ext cx="11046245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We were consulted on 15 planning applications in the year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Supported by local ward councillor Lavinia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Hadingham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and County Councillor Henry Lloyd – funded projects which parish clubs have applied for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All residents are encouraged to attend council meetings and make points or raise concerns during the public forum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6589E901-1343-FB93-3D88-EAF3413D70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CFBD5AF-AF4B-643F-E769-1C1DD82B66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16B7510-28CA-E3EC-9E2C-1E225E0D28A2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96DF024-F3B4-A7F8-D6F5-7325FDC9275F}"/>
              </a:ext>
            </a:extLst>
          </p:cNvPr>
          <p:cNvCxnSpPr/>
          <p:nvPr/>
        </p:nvCxnSpPr>
        <p:spPr>
          <a:xfrm>
            <a:off x="3108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5383059"/>
      </p:ext>
    </p:extLst>
  </p:cSld>
  <p:clrMapOvr>
    <a:masterClrMapping/>
  </p:clrMapOvr>
  <p:transition spd="slow" advClick="0" advTm="10000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82CA5E-5238-4CE2-3A0C-3E635A4C9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3446B13-34BC-E774-B95F-B17E155EB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Parish Church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C1EAABD2-6976-EA4C-5447-5C3115F55825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Regular formal &amp; informal parish worship services throughout the year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The ancient building is a centre for community activities throughout the year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Continues to develop and maintain its spiritual life and purpose across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Fressingfield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and the wider community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ADBAABC3-F7B7-7FF9-2ECB-6F03AF02D7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8AB2877-D5C0-34D1-50D5-D982F23BAA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B24DAB2-96CC-2E38-87BF-DE78DD7E741C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57A305F-6BFD-81ED-5018-F31644DF179A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142186"/>
      </p:ext>
    </p:extLst>
  </p:cSld>
  <p:clrMapOvr>
    <a:masterClrMapping/>
  </p:clrMapOvr>
  <p:transition spd="slow" advClick="0" advTm="10000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75932C-E948-E817-AA1D-11B1004F5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79442D4-51A7-93B0-09F2-DC4D3BC34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Wakelyns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1AFC33CE-5A10-F4F3-A39D-C39C42FBD0F9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3 main community events Agroforestry open day, Dal Festival and Apple Day</a:t>
            </a:r>
          </a:p>
          <a:p>
            <a:pPr marL="285750" marR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Regular programme of Tree Walks, Bird Walks and Willow Weaving continued through the summer</a:t>
            </a:r>
          </a:p>
          <a:p>
            <a:pPr marL="285750" marR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Look forward to welcoming everyone from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Fressingfield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in 2025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502DC31-BDD0-5292-B8EF-70DB878EFB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7CF8062B-711D-D6FE-FDEB-6ACE8DC365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FB00275-4CDC-ECB5-F940-8B4AD25B7AC9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64AA0C8-E7DD-CE5D-C2F0-45248E0B5CA5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20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 advTm="10000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AF0663-CB9D-FE0B-CCAD-3C9C1B854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C4F134B-2A0E-31D2-4030-78F09E63A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Fressingfield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Shed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D72DD463-9961-BE1A-AE14-D47AD9370D52}"/>
              </a:ext>
            </a:extLst>
          </p:cNvPr>
          <p:cNvSpPr txBox="1">
            <a:spLocks/>
          </p:cNvSpPr>
          <p:nvPr/>
        </p:nvSpPr>
        <p:spPr>
          <a:xfrm>
            <a:off x="541177" y="2443931"/>
            <a:ext cx="11131416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Open to women and men for  connection, conversation, and creation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2nd year of operation, involving lots of activities to expand the membership and improve the physical set up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Underpinning ethos is of companionship, sharing interests, learning new skills. An environment of support.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D37F78C-83D1-BE35-AD1E-8D3A46A99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38B135D4-3036-0F6D-95F5-45DFB750E4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5FD510-C718-B2B4-8281-E571007D67A0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8DEBDCB-FECF-CA85-64A3-FE0584E14149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769177"/>
      </p:ext>
    </p:extLst>
  </p:cSld>
  <p:clrMapOvr>
    <a:masterClrMapping/>
  </p:clrMapOvr>
  <p:transition spd="slow" advClick="0" advTm="10000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55FCBA-47A2-E5E0-3D7A-1ADFD7994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B7546BF-416D-19F9-5533-AB0884728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FLHAG</a:t>
            </a:r>
            <a:b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Fressingfield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Local History and Archive Group)</a:t>
            </a:r>
            <a:endParaRPr lang="en-US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E037AA67-D3E6-2327-FC7F-2BA094948372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40 members enjoyed full programme of meetings including a visit to boat builders in Woodbridge – creating a replica of the Sutton Hoo Ship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Aims to preserve archives of Fressingfield history – new equipment purchased to help digitize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Aims to preserve archives of Fressingfield history – new equipment purchased to help digitize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9098C54-E4A6-CB8A-3870-5770921390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70CF370-F68C-6752-865A-C72F21E85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3E32B43-AC47-D205-BA46-4FCE36C4E530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93C0669-1498-B972-DEDA-1E63F5A73D8A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452457"/>
      </p:ext>
    </p:extLst>
  </p:cSld>
  <p:clrMapOvr>
    <a:masterClrMapping/>
  </p:clrMapOvr>
  <p:transition spd="slow" advClick="0" advTm="10000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3751C3-96BC-CA33-2433-DE05D315F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863B696-8457-6D3C-7FBE-A52CC6B6A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Community Gardeners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7A985167-51B2-B593-FE18-5A86BF3DC424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Monthly meetings 3rd Monday of the month and regular visits: new members always welcome</a:t>
            </a:r>
          </a:p>
          <a:p>
            <a:pPr marL="285750" marR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Talks on all things gardening in friendly atmosphere of Sports and Social Club</a:t>
            </a:r>
          </a:p>
          <a:p>
            <a:pPr marL="285750" marR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Planning Open Gardens type event for 2026 to rival the successful one in 2023 – any ideas?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9B65A41-23B9-1720-ABC3-8BA99905E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2586C054-8F1F-E9E5-1C8A-4BCB82CE1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470FE9C-9B8B-BA8B-005F-CB48BD221253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E1DC4F-56AC-2F50-2CFB-E2B77823D9AE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746892"/>
      </p:ext>
    </p:extLst>
  </p:cSld>
  <p:clrMapOvr>
    <a:masterClrMapping/>
  </p:clrMapOvr>
  <p:transition spd="slow" advClick="0" advTm="10000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E7B8AE-E311-1CFC-D9F5-3D17D121C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F1B281A-D762-271F-7785-E5DD9FA48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Bowls Club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350515DF-3011-E5C8-B93F-85E87CCE66CC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For over 100 years the club has welcomed bowlers - all levels of skill and experience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Tuesday roll up sessions open to all members – new members welcomed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Open Day on Saturday May 10th 10am – 1pm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Regular social meals and drinks during the playing season April - September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uphemia" panose="020B0503040102020104" pitchFamily="34" charset="0"/>
              <a:ea typeface="+mn-ea"/>
              <a:cs typeface="+mn-cs"/>
            </a:endParaRP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F4D03197-232F-FB7E-2DB6-EA696860A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3E2D3779-C73D-9670-C60A-ED7A5F4B60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4E67606-2722-1F60-5D6A-6F52E7FF8444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D601603-C3A0-34E1-885D-4C88D911AA51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619115"/>
      </p:ext>
    </p:extLst>
  </p:cSld>
  <p:clrMapOvr>
    <a:masterClrMapping/>
  </p:clrMapOvr>
  <p:transition spd="slow" advClick="0" advTm="10000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F18C2-45D2-F07B-3A1E-44DF2ED4D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E863C19-EFE2-35CF-7497-04668049E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Fressingfield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SOUNDS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DB369A2E-4528-AF07-855A-106FBA24697F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Established in 2023, a new music society for the parish and regions beyond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Inaugural concert staged on September 14th 2024, internationally renowned Marmen Quartet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31st May 2025 – Next concert Pianist Clare Hammond at Chapel Hall Arts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7515FD9-D7AD-8A23-C50B-F365B57B07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50A2AE92-BBBA-C276-CB6E-5782B520DE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55C6-546B-E843-6AFE-4BE420E95DE1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16DA75E-430E-E56E-1368-50F6EB7E4963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2947558"/>
      </p:ext>
    </p:extLst>
  </p:cSld>
  <p:clrMapOvr>
    <a:masterClrMapping/>
  </p:clrMapOvr>
  <p:transition spd="slow" advClick="0" advTm="10000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7F3143-7515-2C07-B1FB-968DA9592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372EDED-A454-1D33-CD1A-0FD440E7A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Sports &amp; Social Club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09FB61A3-3F56-942B-C7E2-F34DB35E5BDA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Tennis Courts, Bowl’s Green, Darts, Pool, Table Tennis, Football fields and recently renovated Bar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Events - Discos, Race Nights, Quizzes and Bingo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resident of Fressingfield is a member. Everyone is welcome!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7D311FD-9920-ED6F-1ADF-1D2934E13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CCB74189-73A2-6BAF-F16A-CC21A8EE88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229A28-204A-FC8B-7F6E-A89FD4D6C25B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2B5B56-3A41-42F1-4F21-07F1175978A8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0777996"/>
      </p:ext>
    </p:extLst>
  </p:cSld>
  <p:clrMapOvr>
    <a:masterClrMapping/>
  </p:clrMapOvr>
  <p:transition spd="slow" advClick="0" advTm="10000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C5ECBA-B013-BC1E-DB9A-CD00D509C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601CD5B-D362-EC3F-709A-251EDCA72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WI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C5A75CBB-6FC0-E181-8C0D-14501D797439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Current membership of 30 enjoyed interesting speakers and excellent outings. A Very busy year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Soup and Cake event held in the Sancroft Hall raising funds for the Food Bank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Outings this year included, River Barge on the Orwell, Southwold Summer Theatre, Fullers Mill gardens in May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6361EB91-6254-7A4F-02D2-A7C01F654E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3E299259-FD17-BBDA-1D64-0F3826BD7E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962D842-D9A0-2BDA-FE8A-19294C3474C8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528A379-45B1-4FF4-72EE-9C685ACCBD54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431803"/>
      </p:ext>
    </p:extLst>
  </p:cSld>
  <p:clrMapOvr>
    <a:masterClrMapping/>
  </p:clrMapOvr>
  <p:transition spd="slow" advClick="0" advTm="10000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6EDEAD-B496-D822-BC5C-6075CAC1E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4A0D07F-BEFF-5658-3431-3A4D7201A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Village Recorder: Andrew Vessey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D26AF519-C9EE-AB9E-1818-9E0D127926BA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Andrew 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writes about the whatever is going on in the parish, month by month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 fascinating insight into life today in our part of High Suffolk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For more details, please see the full report on the website</a:t>
            </a:r>
            <a:endParaRPr kumimoji="0" lang="en-GB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7C3544E7-3D73-C1EE-C114-8D312B4668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27D2E58-3EE5-1FC8-E9D9-2D0682306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1DFADD-7F05-D2CE-9D1D-8ED9D1A84C3C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F41D51E-B88F-663C-AA9E-3105034512D1}"/>
              </a:ext>
            </a:extLst>
          </p:cNvPr>
          <p:cNvCxnSpPr/>
          <p:nvPr/>
        </p:nvCxnSpPr>
        <p:spPr>
          <a:xfrm>
            <a:off x="3108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643867"/>
      </p:ext>
    </p:extLst>
  </p:cSld>
  <p:clrMapOvr>
    <a:masterClrMapping/>
  </p:clrMapOvr>
  <p:transition spd="slow" advClick="0" advTm="10000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CD32D0-1964-3846-4057-5F33CB607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6D21168-E8F0-5533-C9A8-A9D0B6130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Art and Craft Group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321D482C-05C0-C3DF-A286-A8B91C944CD0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Steady membership of around 30, with 4 new members in 2024 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Exhibited two Christmas trees at Stradbroke Christmas Tree festival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Cross-stitch, embroidery, quilting, knitting. Whatever your skill you are welcome to join us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3F235F2E-DC05-7D9E-BFEF-8D42BC6708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3F455C31-84D9-F724-1634-D605CAEEC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F59976-6326-C21A-CFFC-A7D7C1E3CA28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BF24F45-BC96-EC65-9F82-ABC5D8C4198F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112216"/>
      </p:ext>
    </p:extLst>
  </p:cSld>
  <p:clrMapOvr>
    <a:masterClrMapping/>
  </p:clrMapOvr>
  <p:transition spd="slow" advClick="0" advTm="10000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265570-255E-DDFC-A5CE-75C790F72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A2513CA-B70A-8046-D782-E7F65F7C2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Croquet Club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D3FDD8B1-269E-5E12-71B3-BD8DED7F9EB1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Season starts officially on Easter Monday </a:t>
            </a:r>
          </a:p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First Golf Doubles Tournament on the Sancroft Hall Green in 2024 – 16 entrants</a:t>
            </a:r>
          </a:p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Coaching and equipment for newcomers on Wednesday and Saturday afternoons 2pm at Sancroft Hall Green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3935B29-881A-6205-12FD-2B77B84A35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C298BAE4-0446-B086-D24D-205BDF0B6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7927C01-8990-5D76-CA48-6F6504CE2378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746ADB1-1DFB-5666-871F-D2656452BC6A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075517"/>
      </p:ext>
    </p:extLst>
  </p:cSld>
  <p:clrMapOvr>
    <a:masterClrMapping/>
  </p:clrMapOvr>
  <p:transition spd="slow" advClick="0" advTm="10000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F29E21-0461-F8CB-27E9-91C33DC96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313CAA5-1FCB-C880-122B-227543B17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Baptist Church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A4BBE8E4-7933-7BA4-9D60-DF39A535A7C7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Aims to love God, love each other and love other people</a:t>
            </a:r>
          </a:p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Annual events - Holiday Club, Easter Egg Hunt and Harvest Supper</a:t>
            </a:r>
          </a:p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Coffee shop going from strength to strength – enjoy excellent coffee, cakes or light lunches. Wednesday-Friday 10am – 2pm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57AD911-2834-DD44-AD5F-4A5B433444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657CE06-1C6E-32BD-B0B9-13DC4EE5B7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4E5B497-C3B1-BBF5-B535-C8107FB9B41A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3C00D1-990A-16DA-78FA-6B8C7F87894D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4576131"/>
      </p:ext>
    </p:extLst>
  </p:cSld>
  <p:clrMapOvr>
    <a:masterClrMapping/>
  </p:clrMapOvr>
  <p:transition spd="slow" advClick="0" advTm="10000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7615BE-0D9E-6301-B88E-D07CCE510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D488639-B56D-9735-339F-A913A6BE1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Stables Project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373078C6-85E6-7B2F-7663-EDE4F0DE877E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Aiming to secure planning permission for project to use the building for the community needs</a:t>
            </a:r>
          </a:p>
          <a:p>
            <a:pPr marL="285750" marR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Many challenges in working with a historic building in a conservation area</a:t>
            </a:r>
          </a:p>
          <a:p>
            <a:pPr marL="285750" marR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Working closely with Kirby Architecture to refine what Heritage and MSDC planning would accept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8F72AE4D-77F4-3692-CCDD-B339EDB078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7588509E-258B-C2DF-B287-41FD3897B0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C13F3E1-0644-568E-57C0-5BD4E01C98C8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17D404-9B19-AD02-96E2-3A288517A0E5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0468462"/>
      </p:ext>
    </p:extLst>
  </p:cSld>
  <p:clrMapOvr>
    <a:masterClrMapping/>
  </p:clrMapOvr>
  <p:transition spd="slow" advClick="0" advTm="10000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E995AA-C2E9-E698-DD76-645414A79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199F69B-E8B5-C2CA-17D7-90ED3ABAB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Tennis</a:t>
            </a:r>
            <a:r>
              <a:rPr lang="en-US" sz="4000" b="1" dirty="0"/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Club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9BC21702-FCFC-CF26-0FD3-9B739C7FF653}"/>
              </a:ext>
            </a:extLst>
          </p:cNvPr>
          <p:cNvSpPr txBox="1">
            <a:spLocks/>
          </p:cNvSpPr>
          <p:nvPr/>
        </p:nvSpPr>
        <p:spPr>
          <a:xfrm>
            <a:off x="802437" y="2415936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Membership of approx. 50 - always looking for new members for tennis at all levels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 club for all ages and levels with courts always open to members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Coaching for all ages - Saturday morning junior coaching throughout the year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Club Night on Fridays 6:30pm from April to October 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CEF3D201-FF27-7EE0-38FC-7533339F2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F138426-9EDE-0BE7-E8A9-247A4136E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D02FAB5-553C-C5CF-C51F-481202841362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CAB573-0CE2-3DC9-BF12-EA1B074504FB}"/>
              </a:ext>
            </a:extLst>
          </p:cNvPr>
          <p:cNvCxnSpPr/>
          <p:nvPr/>
        </p:nvCxnSpPr>
        <p:spPr>
          <a:xfrm>
            <a:off x="3108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00470"/>
      </p:ext>
    </p:extLst>
  </p:cSld>
  <p:clrMapOvr>
    <a:masterClrMapping/>
  </p:clrMapOvr>
  <p:transition spd="slow" advClick="0" advTm="10000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1400D6-647D-4680-B390-EAE172750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6327EF4-7FB6-7438-C984-6CB78B8A1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Suffolk County Council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0A61087B-4BA9-10EB-D7F8-7DB0C2DEB84B}"/>
              </a:ext>
            </a:extLst>
          </p:cNvPr>
          <p:cNvSpPr txBox="1">
            <a:spLocks/>
          </p:cNvSpPr>
          <p:nvPr/>
        </p:nvSpPr>
        <p:spPr>
          <a:xfrm>
            <a:off x="799320" y="3847720"/>
            <a:ext cx="10618238" cy="26873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GB" dirty="0"/>
              <a:t>Devolution is the topic of much discussion at the moment. Suffolk is on the government fast track to achieve this</a:t>
            </a:r>
          </a:p>
          <a:p>
            <a:r>
              <a:rPr lang="en-GB" dirty="0"/>
              <a:t>97.5% of pupils receive a place in one of their preferred secondary schools on National Offer Day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AB4ED7C6-D141-3060-6312-1C402EC2F7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7F154B38-7E18-6962-F57D-3720301903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CAB68C0-526A-1608-CC16-C0158CB8B888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F7A0DA3-BC48-4CC0-789A-81AC425C1B1E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 descr="A person in a suit and tie&#10;&#10;AI-generated content may be incorrect.">
            <a:extLst>
              <a:ext uri="{FF2B5EF4-FFF2-40B4-BE49-F238E27FC236}">
                <a16:creationId xmlns:a16="http://schemas.microsoft.com/office/drawing/2014/main" id="{2A66704B-7D8C-1993-1DD5-55E14F6443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693" y="2149941"/>
            <a:ext cx="1495218" cy="149521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3A012067-4A16-D10D-72DF-9B55BE80C915}"/>
              </a:ext>
            </a:extLst>
          </p:cNvPr>
          <p:cNvSpPr txBox="1">
            <a:spLocks/>
          </p:cNvSpPr>
          <p:nvPr/>
        </p:nvSpPr>
        <p:spPr>
          <a:xfrm>
            <a:off x="5185848" y="2614273"/>
            <a:ext cx="3700799" cy="56655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>
              <a:buNone/>
            </a:pP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Cllr Henry Lloyd is our County Councillor</a:t>
            </a:r>
          </a:p>
        </p:txBody>
      </p:sp>
    </p:spTree>
    <p:extLst>
      <p:ext uri="{BB962C8B-B14F-4D97-AF65-F5344CB8AC3E}">
        <p14:creationId xmlns:p14="http://schemas.microsoft.com/office/powerpoint/2010/main" val="2539204352"/>
      </p:ext>
    </p:extLst>
  </p:cSld>
  <p:clrMapOvr>
    <a:masterClrMapping/>
  </p:clrMapOvr>
  <p:transition spd="slow" advClick="0" advTm="10000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B4DB47-0BB9-CDDB-6319-AAEB9ADB8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0274CFF-01ED-0804-7711-706CC5673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Mid Suffolk District Council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2BB97ABC-C190-11AC-6F2E-9AF4613BB69F}"/>
              </a:ext>
            </a:extLst>
          </p:cNvPr>
          <p:cNvSpPr txBox="1">
            <a:spLocks/>
          </p:cNvSpPr>
          <p:nvPr/>
        </p:nvSpPr>
        <p:spPr>
          <a:xfrm>
            <a:off x="799320" y="3847720"/>
            <a:ext cx="10618238" cy="26873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Groundbreaking for £18 million skills and innovation centre – boosting business in the East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£500K boost for community projects thanks to developer funding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C6E07A5-8C64-09B5-620D-A636A088A2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3FA8926C-38C9-87CB-41E5-4E3FA13A9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946409-97C7-1066-24F8-A75F17C8B4EA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E08CEF0-592C-8709-240E-DC89E8A86800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7D979F6-5E5E-A228-4FF9-005A0C025786}"/>
              </a:ext>
            </a:extLst>
          </p:cNvPr>
          <p:cNvSpPr txBox="1">
            <a:spLocks/>
          </p:cNvSpPr>
          <p:nvPr/>
        </p:nvSpPr>
        <p:spPr>
          <a:xfrm>
            <a:off x="5185848" y="2614273"/>
            <a:ext cx="3700799" cy="56655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Cllr Lavinia Hadingham is our local Ward Councillor</a:t>
            </a:r>
          </a:p>
        </p:txBody>
      </p:sp>
      <p:pic>
        <p:nvPicPr>
          <p:cNvPr id="11" name="Picture 10" descr="A close-up of a person smiling&#10;&#10;AI-generated content may be incorrect.">
            <a:extLst>
              <a:ext uri="{FF2B5EF4-FFF2-40B4-BE49-F238E27FC236}">
                <a16:creationId xmlns:a16="http://schemas.microsoft.com/office/drawing/2014/main" id="{3DFFC24B-458D-D237-25A5-FD5D220528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228" y="2150815"/>
            <a:ext cx="1275161" cy="172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959545"/>
      </p:ext>
    </p:extLst>
  </p:cSld>
  <p:clrMapOvr>
    <a:masterClrMapping/>
  </p:clrMapOvr>
  <p:transition spd="slow" advClick="0" advTm="10000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5F8A24-545B-FECF-7BF1-052DCDBF5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7A3716FD-7FD0-6860-511C-E7BA8BDC1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Scouts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A6A0940D-C4C9-737E-22A9-34289AC5A800}"/>
              </a:ext>
            </a:extLst>
          </p:cNvPr>
          <p:cNvSpPr txBox="1">
            <a:spLocks/>
          </p:cNvSpPr>
          <p:nvPr/>
        </p:nvSpPr>
        <p:spPr>
          <a:xfrm>
            <a:off x="793106" y="2369281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Provides challenges &amp; opportunities for young people to contribute to the community</a:t>
            </a:r>
          </a:p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Continue to develop and improve our new site </a:t>
            </a:r>
          </a:p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Explorer expedition to Iceland last Easter</a:t>
            </a:r>
          </a:p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Increase of 10 new youth members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Looking to expand number of adult volunteers – opportunities exist for anyone aged 18+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73EDE42-A98A-FAAA-BFE2-EA3683015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CE37DE6-EC6B-80BE-8403-D24171E17605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85A9FD-FB6E-45F9-05C0-37EF1431A27D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071A1A2F-39E5-55F2-3626-F1FF58030C99}"/>
              </a:ext>
            </a:extLst>
          </p:cNvPr>
          <p:cNvGrpSpPr>
            <a:grpSpLocks/>
          </p:cNvGrpSpPr>
          <p:nvPr/>
        </p:nvGrpSpPr>
        <p:grpSpPr bwMode="auto">
          <a:xfrm>
            <a:off x="10309487" y="543107"/>
            <a:ext cx="1417362" cy="1212228"/>
            <a:chOff x="1032317" y="1066599"/>
            <a:chExt cx="19176" cy="19498"/>
          </a:xfrm>
        </p:grpSpPr>
        <p:pic>
          <p:nvPicPr>
            <p:cNvPr id="8" name="Picture 7" descr="LOGO-1">
              <a:extLst>
                <a:ext uri="{FF2B5EF4-FFF2-40B4-BE49-F238E27FC236}">
                  <a16:creationId xmlns:a16="http://schemas.microsoft.com/office/drawing/2014/main" id="{D2CAD465-B844-63FB-3065-53240360F0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144" t="19225" r="6323" b="22517"/>
            <a:stretch>
              <a:fillRect/>
            </a:stretch>
          </p:blipFill>
          <p:spPr bwMode="auto">
            <a:xfrm>
              <a:off x="1032414" y="1066599"/>
              <a:ext cx="19079" cy="1949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FA07EE6-9B24-2FE6-F1C0-40C54B69A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317" y="1083524"/>
              <a:ext cx="2624" cy="2544"/>
            </a:xfrm>
            <a:prstGeom prst="rect">
              <a:avLst/>
            </a:prstGeom>
            <a:solidFill>
              <a:srgbClr val="FFFFFF"/>
            </a:solidFill>
            <a:ln w="9525" algn="in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0481909"/>
      </p:ext>
    </p:extLst>
  </p:cSld>
  <p:clrMapOvr>
    <a:masterClrMapping/>
  </p:clrMapOvr>
  <p:transition spd="slow" advClick="0" advTm="10000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274B51-5DCE-A8E3-0AA2-1BE9BFA3E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399F149-1DC1-A2F2-4566-B94C5BAF4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SAFE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37155AB7-7375-E138-9310-AA6978DCB1E1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At a local level the Mid Suffolk housing target will increase from 535 to 734 per annum  (37%)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Maintain and frequently update our website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Continue to examine new planning applications and new planning policies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831424E-CDE1-C924-CC1C-5B1E7123BA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CBF9357C-1908-8C5F-DBB4-0123796AF1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9F4C2BF-E29C-3F82-21A0-B74915C3507C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F7446E6-87F6-8B43-F58A-2F2C2AD6F1E9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275375"/>
      </p:ext>
    </p:extLst>
  </p:cSld>
  <p:clrMapOvr>
    <a:masterClrMapping/>
  </p:clrMapOvr>
  <p:transition spd="slow" advClick="0" advTm="10000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32A39A-0531-9E0C-AE63-62C8FAE86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48D6997-47C8-2351-2B0E-BBF08F201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Royal British Legion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18372F46-473E-F8E7-914D-EF1CE403BFF8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228600" marR="0" lvl="0" indent="-2286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dirty="0"/>
              <a:t>Regular meetings at Sports and Social Club </a:t>
            </a:r>
            <a:r>
              <a:rPr lang="en-GB" dirty="0" err="1"/>
              <a:t>inc</a:t>
            </a:r>
            <a:r>
              <a:rPr lang="en-GB" dirty="0"/>
              <a:t> talks by 1st </a:t>
            </a:r>
            <a:r>
              <a:rPr lang="en-GB" dirty="0" err="1"/>
              <a:t>Fressingfield</a:t>
            </a:r>
            <a:r>
              <a:rPr lang="en-GB" dirty="0"/>
              <a:t> Scouts (the Explorers) about their trips to Kenya and Iceland &amp; RBL President George Watson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dirty="0"/>
              <a:t>Visit to RAF Honington Heritage Museum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dirty="0"/>
              <a:t>New members are welcome to join, whether or not they have been in the Services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007EBF1-AE03-B9D9-13B4-EDC7B3E7A3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7375855D-5BA7-0A31-8144-62B306D11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D40FDBD-15C3-D087-9E87-B327629BAD90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F969D68-3008-3DB0-7FA5-7E3B40660AFC}"/>
              </a:ext>
            </a:extLst>
          </p:cNvPr>
          <p:cNvCxnSpPr/>
          <p:nvPr/>
        </p:nvCxnSpPr>
        <p:spPr>
          <a:xfrm>
            <a:off x="-6223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399599"/>
      </p:ext>
    </p:extLst>
  </p:cSld>
  <p:clrMapOvr>
    <a:masterClrMapping/>
  </p:clrMapOvr>
  <p:transition spd="slow" advClick="0" advTm="10000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508E2A-89E3-BAF5-9D8A-C8C8310EF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9A3E89E-4399-9E15-F162-A745403ED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194" y="486023"/>
            <a:ext cx="8671613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Bell Ringers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1884766-7798-9798-11D4-B6AEC5697395}"/>
              </a:ext>
            </a:extLst>
          </p:cNvPr>
          <p:cNvSpPr txBox="1">
            <a:spLocks/>
          </p:cNvSpPr>
          <p:nvPr/>
        </p:nvSpPr>
        <p:spPr>
          <a:xfrm>
            <a:off x="802437" y="2481253"/>
            <a:ext cx="10618238" cy="3851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Wednesday evenings and Sunday mornings the bells ring in the village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New experience ringer joined the male/female team – bringing numbers up to 8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Welcome volunteers who would like to learn to ring and swell our numbers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C79D9C6F-EF35-E4B0-2266-0D2D0F5EF4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18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487DF2-26C8-068D-06DC-737C6C5BC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5" y="434875"/>
            <a:ext cx="942387" cy="142785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75EC353-889B-18AC-222C-59A1F7FE8783}"/>
              </a:ext>
            </a:extLst>
          </p:cNvPr>
          <p:cNvCxnSpPr/>
          <p:nvPr/>
        </p:nvCxnSpPr>
        <p:spPr>
          <a:xfrm>
            <a:off x="0" y="317241"/>
            <a:ext cx="12192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59A6706-8E11-03E7-C03B-85FA790E4367}"/>
              </a:ext>
            </a:extLst>
          </p:cNvPr>
          <p:cNvCxnSpPr/>
          <p:nvPr/>
        </p:nvCxnSpPr>
        <p:spPr>
          <a:xfrm>
            <a:off x="3108" y="1981200"/>
            <a:ext cx="12192000" cy="0"/>
          </a:xfrm>
          <a:prstGeom prst="line">
            <a:avLst/>
          </a:prstGeom>
          <a:ln w="28575">
            <a:solidFill>
              <a:srgbClr val="43A14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3361455"/>
      </p:ext>
    </p:extLst>
  </p:cSld>
  <p:clrMapOvr>
    <a:masterClrMapping/>
  </p:clrMapOvr>
  <p:transition spd="slow" advClick="0" advTm="10000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2c31dda-587e-44fe-af01-297599ea1101" xsi:nil="true"/>
    <lcf76f155ced4ddcb4097134ff3c332f xmlns="a222c6b8-9c02-4997-aac2-eb4228f3129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C0D66BB197D447BF7FD1D480D84E93" ma:contentTypeVersion="17" ma:contentTypeDescription="Create a new document." ma:contentTypeScope="" ma:versionID="5341811dbf4dffa399bec88889a61303">
  <xsd:schema xmlns:xsd="http://www.w3.org/2001/XMLSchema" xmlns:xs="http://www.w3.org/2001/XMLSchema" xmlns:p="http://schemas.microsoft.com/office/2006/metadata/properties" xmlns:ns2="a222c6b8-9c02-4997-aac2-eb4228f31293" xmlns:ns3="b2c31dda-587e-44fe-af01-297599ea1101" targetNamespace="http://schemas.microsoft.com/office/2006/metadata/properties" ma:root="true" ma:fieldsID="b0150db22944f97d1eaea7c77239509e" ns2:_="" ns3:_="">
    <xsd:import namespace="a222c6b8-9c02-4997-aac2-eb4228f31293"/>
    <xsd:import namespace="b2c31dda-587e-44fe-af01-297599ea11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22c6b8-9c02-4997-aac2-eb4228f312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1e90546-c993-47b2-95da-69513e1a95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c31dda-587e-44fe-af01-297599ea110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aae9851-fa64-4929-8d2c-3e64dcac8cd7}" ma:internalName="TaxCatchAll" ma:showField="CatchAllData" ma:web="b2c31dda-587e-44fe-af01-297599ea11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406A20-91A8-4E22-A432-E29CEBEA65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EF6618-13CF-42DD-94F3-003AE7643A00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2c31dda-587e-44fe-af01-297599ea1101"/>
    <ds:schemaRef ds:uri="a222c6b8-9c02-4997-aac2-eb4228f3129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93668D5-BABF-474E-8451-78C266311F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22c6b8-9c02-4997-aac2-eb4228f31293"/>
    <ds:schemaRef ds:uri="b2c31dda-587e-44fe-af01-297599ea11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2704</TotalTime>
  <Words>1036</Words>
  <Application>Microsoft Office PowerPoint</Application>
  <PresentationFormat>Widescreen</PresentationFormat>
  <Paragraphs>95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Euphemia</vt:lpstr>
      <vt:lpstr>Office Theme</vt:lpstr>
      <vt:lpstr>Annual Parish Meeting Tuesday 15th April 2025</vt:lpstr>
      <vt:lpstr>Village Recorder: Andrew Vessey</vt:lpstr>
      <vt:lpstr>Tennis Club</vt:lpstr>
      <vt:lpstr>Suffolk County Council</vt:lpstr>
      <vt:lpstr>Mid Suffolk District Council</vt:lpstr>
      <vt:lpstr>Scouts</vt:lpstr>
      <vt:lpstr>SAFE</vt:lpstr>
      <vt:lpstr>Royal British Legion</vt:lpstr>
      <vt:lpstr>Bell Ringers</vt:lpstr>
      <vt:lpstr>Parish Council</vt:lpstr>
      <vt:lpstr>Parish Church</vt:lpstr>
      <vt:lpstr>Wakelyns</vt:lpstr>
      <vt:lpstr>Fressingfield Shed</vt:lpstr>
      <vt:lpstr>FLHAG (Fressingfield Local History and Archive Group)</vt:lpstr>
      <vt:lpstr>Community Gardeners</vt:lpstr>
      <vt:lpstr>Bowls Club</vt:lpstr>
      <vt:lpstr>Fressingfield SOUNDS</vt:lpstr>
      <vt:lpstr>Sports &amp; Social Club</vt:lpstr>
      <vt:lpstr>WI</vt:lpstr>
      <vt:lpstr>Art and Craft Group</vt:lpstr>
      <vt:lpstr>Croquet Club</vt:lpstr>
      <vt:lpstr>Baptist Church</vt:lpstr>
      <vt:lpstr>Stables Project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Clerk FPC</dc:creator>
  <cp:lastModifiedBy>Clerk FPC</cp:lastModifiedBy>
  <cp:revision>33</cp:revision>
  <cp:lastPrinted>2022-04-19T15:04:11Z</cp:lastPrinted>
  <dcterms:created xsi:type="dcterms:W3CDTF">2022-04-19T13:49:00Z</dcterms:created>
  <dcterms:modified xsi:type="dcterms:W3CDTF">2025-04-15T16:06:50Z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0x01010058C0D66BB197D447BF7FD1D480D84E93</vt:lpwstr>
  </property>
  <property fmtid="{D5CDD505-2E9C-101B-9397-08002B2CF9AE}" pid="3" name="MSIP_Label_8009cb06-7738-4ab2-bfa1-5e7551442bdd_Enabled">
    <vt:lpwstr>true</vt:lpwstr>
  </property>
  <property fmtid="{D5CDD505-2E9C-101B-9397-08002B2CF9AE}" pid="4" name="MSIP_Label_8009cb06-7738-4ab2-bfa1-5e7551442bdd_SetDate">
    <vt:lpwstr>2025-04-15T14:08:36Z</vt:lpwstr>
  </property>
  <property fmtid="{D5CDD505-2E9C-101B-9397-08002B2CF9AE}" pid="5" name="MSIP_Label_8009cb06-7738-4ab2-bfa1-5e7551442bdd_Method">
    <vt:lpwstr>Standard</vt:lpwstr>
  </property>
  <property fmtid="{D5CDD505-2E9C-101B-9397-08002B2CF9AE}" pid="6" name="MSIP_Label_8009cb06-7738-4ab2-bfa1-5e7551442bdd_Name">
    <vt:lpwstr>8009cb06-7738-4ab2-bfa1-5e7551442bdd</vt:lpwstr>
  </property>
  <property fmtid="{D5CDD505-2E9C-101B-9397-08002B2CF9AE}" pid="7" name="MSIP_Label_8009cb06-7738-4ab2-bfa1-5e7551442bdd_SiteId">
    <vt:lpwstr>9295d077-5563-4c2d-9456-be5c3ad9f4ec</vt:lpwstr>
  </property>
  <property fmtid="{D5CDD505-2E9C-101B-9397-08002B2CF9AE}" pid="8" name="MSIP_Label_8009cb06-7738-4ab2-bfa1-5e7551442bdd_ActionId">
    <vt:lpwstr>17c704f1-53ae-4608-90d7-b6c30dc806c3</vt:lpwstr>
  </property>
  <property fmtid="{D5CDD505-2E9C-101B-9397-08002B2CF9AE}" pid="9" name="MSIP_Label_8009cb06-7738-4ab2-bfa1-5e7551442bdd_ContentBits">
    <vt:lpwstr>2</vt:lpwstr>
  </property>
  <property fmtid="{D5CDD505-2E9C-101B-9397-08002B2CF9AE}" pid="10" name="MSIP_Label_8009cb06-7738-4ab2-bfa1-5e7551442bdd_Tag">
    <vt:lpwstr>10, 3, 0, 1</vt:lpwstr>
  </property>
  <property fmtid="{D5CDD505-2E9C-101B-9397-08002B2CF9AE}" pid="11" name="ClassificationContentMarkingFooterLocations">
    <vt:lpwstr>Office Theme:8</vt:lpwstr>
  </property>
  <property fmtid="{D5CDD505-2E9C-101B-9397-08002B2CF9AE}" pid="12" name="ClassificationContentMarkingFooterText">
    <vt:lpwstr>Restricted Information and Basic Personal Data</vt:lpwstr>
  </property>
  <property fmtid="{D5CDD505-2E9C-101B-9397-08002B2CF9AE}" pid="13" name="MediaServiceImageTags">
    <vt:lpwstr/>
  </property>
</Properties>
</file>